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5" r:id="rId3"/>
    <p:sldId id="259" r:id="rId4"/>
    <p:sldId id="260" r:id="rId5"/>
    <p:sldId id="269" r:id="rId6"/>
    <p:sldId id="271" r:id="rId7"/>
    <p:sldId id="292" r:id="rId8"/>
    <p:sldId id="288" r:id="rId9"/>
    <p:sldId id="290" r:id="rId10"/>
    <p:sldId id="291" r:id="rId11"/>
    <p:sldId id="262" r:id="rId12"/>
    <p:sldId id="265" r:id="rId13"/>
    <p:sldId id="267" r:id="rId14"/>
    <p:sldId id="278" r:id="rId15"/>
    <p:sldId id="279" r:id="rId16"/>
    <p:sldId id="280" r:id="rId17"/>
    <p:sldId id="281" r:id="rId18"/>
    <p:sldId id="282" r:id="rId19"/>
    <p:sldId id="283" r:id="rId20"/>
    <p:sldId id="286" r:id="rId21"/>
    <p:sldId id="287" r:id="rId22"/>
    <p:sldId id="293" r:id="rId23"/>
    <p:sldId id="284" r:id="rId24"/>
    <p:sldId id="263"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09-May-18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09-May-18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09-May-18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09-May-18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09-May-18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09-May-18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09-May-18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09-May-18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09-May-18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09-May-18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09-May-18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09-May-18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Special Education in Pakistan</a:t>
            </a:r>
            <a:endParaRPr lang="en-US" b="1" dirty="0"/>
          </a:p>
        </p:txBody>
      </p:sp>
    </p:spTree>
    <p:extLst>
      <p:ext uri="{BB962C8B-B14F-4D97-AF65-F5344CB8AC3E}">
        <p14:creationId xmlns:p14="http://schemas.microsoft.com/office/powerpoint/2010/main" val="2919101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r>
              <a:rPr lang="en-US" b="1" dirty="0" smtClean="0"/>
              <a:t>Main / Key Points:</a:t>
            </a:r>
          </a:p>
          <a:p>
            <a:pPr lvl="1" algn="just"/>
            <a:r>
              <a:rPr lang="en-US" b="1" dirty="0">
                <a:solidFill>
                  <a:srgbClr val="00B050"/>
                </a:solidFill>
              </a:rPr>
              <a:t>Survey of existing facilities </a:t>
            </a:r>
            <a:r>
              <a:rPr lang="en-US" dirty="0"/>
              <a:t>for education of the handicapped in all the </a:t>
            </a:r>
            <a:r>
              <a:rPr lang="en-US" dirty="0" smtClean="0"/>
              <a:t>four </a:t>
            </a:r>
            <a:r>
              <a:rPr lang="en-US" dirty="0"/>
              <a:t>provinces. </a:t>
            </a:r>
            <a:endParaRPr lang="en-US" dirty="0" smtClean="0"/>
          </a:p>
          <a:p>
            <a:pPr lvl="1" algn="just"/>
            <a:r>
              <a:rPr lang="en-US" b="1" dirty="0" smtClean="0">
                <a:solidFill>
                  <a:srgbClr val="00B050"/>
                </a:solidFill>
              </a:rPr>
              <a:t>Identification </a:t>
            </a:r>
            <a:r>
              <a:rPr lang="en-US" b="1" dirty="0">
                <a:solidFill>
                  <a:srgbClr val="00B050"/>
                </a:solidFill>
              </a:rPr>
              <a:t>of </a:t>
            </a:r>
            <a:r>
              <a:rPr lang="en-US" b="1" dirty="0" smtClean="0">
                <a:solidFill>
                  <a:srgbClr val="00B050"/>
                </a:solidFill>
              </a:rPr>
              <a:t>new institutions.</a:t>
            </a:r>
            <a:endParaRPr lang="en-US" b="1" dirty="0">
              <a:solidFill>
                <a:srgbClr val="00B050"/>
              </a:solidFill>
            </a:endParaRPr>
          </a:p>
          <a:p>
            <a:pPr lvl="1" algn="just"/>
            <a:r>
              <a:rPr lang="en-US" dirty="0" smtClean="0"/>
              <a:t>Development </a:t>
            </a:r>
            <a:r>
              <a:rPr lang="en-US" dirty="0"/>
              <a:t>of National Demonstration </a:t>
            </a:r>
            <a:r>
              <a:rPr lang="en-US" b="1" dirty="0">
                <a:solidFill>
                  <a:srgbClr val="00B050"/>
                </a:solidFill>
              </a:rPr>
              <a:t>Pilot Projects for </a:t>
            </a:r>
            <a:r>
              <a:rPr lang="en-US" b="1" dirty="0" smtClean="0">
                <a:solidFill>
                  <a:srgbClr val="00B050"/>
                </a:solidFill>
              </a:rPr>
              <a:t>Education </a:t>
            </a:r>
            <a:r>
              <a:rPr lang="en-US" b="1" dirty="0">
                <a:solidFill>
                  <a:srgbClr val="00B050"/>
                </a:solidFill>
              </a:rPr>
              <a:t>of the Disabled and </a:t>
            </a:r>
            <a:r>
              <a:rPr lang="en-US" b="1" dirty="0" smtClean="0">
                <a:solidFill>
                  <a:srgbClr val="00B050"/>
                </a:solidFill>
              </a:rPr>
              <a:t>Handicapped</a:t>
            </a:r>
            <a:r>
              <a:rPr lang="en-US" dirty="0"/>
              <a:t>. </a:t>
            </a:r>
          </a:p>
          <a:p>
            <a:pPr lvl="1" algn="just"/>
            <a:r>
              <a:rPr lang="en-US" dirty="0" smtClean="0"/>
              <a:t>Development </a:t>
            </a:r>
            <a:r>
              <a:rPr lang="en-US" dirty="0"/>
              <a:t>of </a:t>
            </a:r>
            <a:r>
              <a:rPr lang="en-US" b="1" dirty="0">
                <a:solidFill>
                  <a:srgbClr val="00B050"/>
                </a:solidFill>
              </a:rPr>
              <a:t>projects for identifying needs for strengthening </a:t>
            </a:r>
            <a:r>
              <a:rPr lang="en-US" b="1" dirty="0" smtClean="0">
                <a:solidFill>
                  <a:srgbClr val="00B050"/>
                </a:solidFill>
              </a:rPr>
              <a:t>existing </a:t>
            </a:r>
            <a:r>
              <a:rPr lang="en-US" b="1" dirty="0">
                <a:solidFill>
                  <a:srgbClr val="00B050"/>
                </a:solidFill>
              </a:rPr>
              <a:t>institutions </a:t>
            </a:r>
            <a:r>
              <a:rPr lang="en-US" dirty="0"/>
              <a:t>for the </a:t>
            </a:r>
            <a:r>
              <a:rPr lang="en-US" dirty="0" smtClean="0"/>
              <a:t>disabled</a:t>
            </a:r>
            <a:r>
              <a:rPr lang="en-US" dirty="0"/>
              <a:t>. </a:t>
            </a:r>
          </a:p>
        </p:txBody>
      </p:sp>
    </p:spTree>
    <p:extLst>
      <p:ext uri="{BB962C8B-B14F-4D97-AF65-F5344CB8AC3E}">
        <p14:creationId xmlns:p14="http://schemas.microsoft.com/office/powerpoint/2010/main" val="24309190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b="1" dirty="0"/>
              <a:t>During the Sixth Five Year Plan </a:t>
            </a:r>
            <a:r>
              <a:rPr lang="en-US" b="1" dirty="0" smtClean="0"/>
              <a:t>(</a:t>
            </a:r>
            <a:r>
              <a:rPr lang="en-US" b="1" dirty="0"/>
              <a:t>1983-1988), </a:t>
            </a:r>
            <a:r>
              <a:rPr lang="en-US" dirty="0"/>
              <a:t>the social welfare programme </a:t>
            </a:r>
            <a:r>
              <a:rPr lang="en-US" dirty="0" smtClean="0"/>
              <a:t>concentrated </a:t>
            </a:r>
            <a:r>
              <a:rPr lang="en-US" b="1" dirty="0">
                <a:solidFill>
                  <a:srgbClr val="FF0000"/>
                </a:solidFill>
              </a:rPr>
              <a:t>on strengthening existing institutions of social </a:t>
            </a:r>
            <a:r>
              <a:rPr lang="en-US" b="1" dirty="0" smtClean="0">
                <a:solidFill>
                  <a:srgbClr val="FF0000"/>
                </a:solidFill>
              </a:rPr>
              <a:t>welfare </a:t>
            </a:r>
            <a:r>
              <a:rPr lang="en-US" b="1" dirty="0">
                <a:solidFill>
                  <a:srgbClr val="FF0000"/>
                </a:solidFill>
              </a:rPr>
              <a:t>and special education. </a:t>
            </a:r>
            <a:endParaRPr lang="en-US" b="1" dirty="0" smtClean="0">
              <a:solidFill>
                <a:srgbClr val="FF0000"/>
              </a:solidFill>
            </a:endParaRPr>
          </a:p>
          <a:p>
            <a:pPr algn="just"/>
            <a:r>
              <a:rPr lang="en-US" dirty="0" smtClean="0"/>
              <a:t>In </a:t>
            </a:r>
            <a:r>
              <a:rPr lang="en-US" dirty="0"/>
              <a:t>order to </a:t>
            </a:r>
            <a:r>
              <a:rPr lang="en-US" dirty="0" smtClean="0"/>
              <a:t>overcome </a:t>
            </a:r>
            <a:r>
              <a:rPr lang="en-US" dirty="0"/>
              <a:t>organizational setbacks, the </a:t>
            </a:r>
            <a:r>
              <a:rPr lang="en-US" b="1" dirty="0">
                <a:solidFill>
                  <a:srgbClr val="FF0000"/>
                </a:solidFill>
              </a:rPr>
              <a:t>Federal Directorate </a:t>
            </a:r>
            <a:r>
              <a:rPr lang="en-US" b="1" dirty="0" smtClean="0">
                <a:solidFill>
                  <a:srgbClr val="FF0000"/>
                </a:solidFill>
              </a:rPr>
              <a:t>General </a:t>
            </a:r>
            <a:r>
              <a:rPr lang="en-US" b="1" dirty="0">
                <a:solidFill>
                  <a:srgbClr val="FF0000"/>
                </a:solidFill>
              </a:rPr>
              <a:t>of Special Education with provincial </a:t>
            </a:r>
            <a:r>
              <a:rPr lang="en-US" b="1" dirty="0" smtClean="0">
                <a:solidFill>
                  <a:srgbClr val="FF0000"/>
                </a:solidFill>
              </a:rPr>
              <a:t>counterparts </a:t>
            </a:r>
            <a:r>
              <a:rPr lang="en-US" b="1" dirty="0">
                <a:solidFill>
                  <a:srgbClr val="FF0000"/>
                </a:solidFill>
              </a:rPr>
              <a:t>was set up in 1985. </a:t>
            </a:r>
          </a:p>
          <a:p>
            <a:endParaRPr lang="en-US" dirty="0"/>
          </a:p>
        </p:txBody>
      </p:sp>
    </p:spTree>
    <p:extLst>
      <p:ext uri="{BB962C8B-B14F-4D97-AF65-F5344CB8AC3E}">
        <p14:creationId xmlns:p14="http://schemas.microsoft.com/office/powerpoint/2010/main" val="33380947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lnSpcReduction="10000"/>
          </a:bodyPr>
          <a:lstStyle/>
          <a:p>
            <a:pPr algn="just"/>
            <a:r>
              <a:rPr lang="en-US" b="1" dirty="0">
                <a:solidFill>
                  <a:srgbClr val="FF0000"/>
                </a:solidFill>
              </a:rPr>
              <a:t>In 1980s, </a:t>
            </a:r>
            <a:r>
              <a:rPr lang="en-US" dirty="0"/>
              <a:t>government involvement was witnessed and </a:t>
            </a:r>
            <a:r>
              <a:rPr lang="en-US" b="1" dirty="0">
                <a:solidFill>
                  <a:srgbClr val="FF0000"/>
                </a:solidFill>
              </a:rPr>
              <a:t>increased budgetary </a:t>
            </a:r>
            <a:r>
              <a:rPr lang="en-US" dirty="0"/>
              <a:t>provision for special education was made.</a:t>
            </a:r>
          </a:p>
          <a:p>
            <a:pPr algn="just"/>
            <a:r>
              <a:rPr lang="en-US" dirty="0" smtClean="0"/>
              <a:t>In </a:t>
            </a:r>
            <a:r>
              <a:rPr lang="en-US" dirty="0"/>
              <a:t>the Fifth Five Year Plan, a notable sum of </a:t>
            </a:r>
            <a:r>
              <a:rPr lang="en-US" b="1" dirty="0">
                <a:solidFill>
                  <a:srgbClr val="FF0000"/>
                </a:solidFill>
              </a:rPr>
              <a:t>26 million was </a:t>
            </a:r>
            <a:r>
              <a:rPr lang="en-US" b="1" dirty="0" smtClean="0">
                <a:solidFill>
                  <a:srgbClr val="FF0000"/>
                </a:solidFill>
              </a:rPr>
              <a:t>allocated </a:t>
            </a:r>
            <a:r>
              <a:rPr lang="en-US" b="1" dirty="0">
                <a:solidFill>
                  <a:srgbClr val="FF0000"/>
                </a:solidFill>
              </a:rPr>
              <a:t>for the purpose as compared </a:t>
            </a:r>
            <a:r>
              <a:rPr lang="en-US" b="1" dirty="0" smtClean="0">
                <a:solidFill>
                  <a:srgbClr val="FF0000"/>
                </a:solidFill>
              </a:rPr>
              <a:t>to </a:t>
            </a:r>
            <a:r>
              <a:rPr lang="en-US" b="1" dirty="0">
                <a:solidFill>
                  <a:srgbClr val="FF0000"/>
                </a:solidFill>
              </a:rPr>
              <a:t>2 million </a:t>
            </a:r>
            <a:r>
              <a:rPr lang="en-US" dirty="0"/>
              <a:t>provided in the First Plan. </a:t>
            </a:r>
            <a:endParaRPr lang="en-US" dirty="0" smtClean="0"/>
          </a:p>
          <a:p>
            <a:pPr algn="just"/>
            <a:r>
              <a:rPr lang="en-US" dirty="0" smtClean="0"/>
              <a:t>The </a:t>
            </a:r>
            <a:r>
              <a:rPr lang="en-US" dirty="0"/>
              <a:t>establishment </a:t>
            </a:r>
            <a:r>
              <a:rPr lang="en-US" dirty="0" smtClean="0"/>
              <a:t>of </a:t>
            </a:r>
            <a:r>
              <a:rPr lang="en-US" b="1" dirty="0" smtClean="0">
                <a:solidFill>
                  <a:srgbClr val="FF0000"/>
                </a:solidFill>
              </a:rPr>
              <a:t>Four Model Special Education Institutions for Disabled Children in </a:t>
            </a:r>
            <a:r>
              <a:rPr lang="en-US" b="1" dirty="0">
                <a:solidFill>
                  <a:srgbClr val="FF0000"/>
                </a:solidFill>
              </a:rPr>
              <a:t>Islamabad, under the Ministry of Health </a:t>
            </a:r>
            <a:r>
              <a:rPr lang="en-US" b="1" dirty="0" smtClean="0">
                <a:solidFill>
                  <a:srgbClr val="FF0000"/>
                </a:solidFill>
              </a:rPr>
              <a:t>and Social </a:t>
            </a:r>
            <a:r>
              <a:rPr lang="en-US" b="1" dirty="0">
                <a:solidFill>
                  <a:srgbClr val="FF0000"/>
                </a:solidFill>
              </a:rPr>
              <a:t>Welfare, was an achievement of </a:t>
            </a:r>
            <a:r>
              <a:rPr lang="en-US" dirty="0" smtClean="0"/>
              <a:t>the </a:t>
            </a:r>
            <a:r>
              <a:rPr lang="en-US" dirty="0"/>
              <a:t>Fifth Plan (1978-83). </a:t>
            </a:r>
          </a:p>
          <a:p>
            <a:endParaRPr lang="en-US" dirty="0"/>
          </a:p>
        </p:txBody>
      </p:sp>
    </p:spTree>
    <p:extLst>
      <p:ext uri="{BB962C8B-B14F-4D97-AF65-F5344CB8AC3E}">
        <p14:creationId xmlns:p14="http://schemas.microsoft.com/office/powerpoint/2010/main" val="4312892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r>
              <a:rPr lang="en-US" b="1" dirty="0" smtClean="0">
                <a:solidFill>
                  <a:srgbClr val="FF0000"/>
                </a:solidFill>
              </a:rPr>
              <a:t>The </a:t>
            </a:r>
            <a:r>
              <a:rPr lang="en-US" b="1" dirty="0">
                <a:solidFill>
                  <a:srgbClr val="FF0000"/>
                </a:solidFill>
              </a:rPr>
              <a:t>Seventh </a:t>
            </a:r>
            <a:r>
              <a:rPr lang="en-US" b="1" dirty="0" smtClean="0">
                <a:solidFill>
                  <a:srgbClr val="FF0000"/>
                </a:solidFill>
              </a:rPr>
              <a:t>Five-Year </a:t>
            </a:r>
            <a:r>
              <a:rPr lang="en-US" b="1" dirty="0">
                <a:solidFill>
                  <a:srgbClr val="FF0000"/>
                </a:solidFill>
              </a:rPr>
              <a:t>Plan (Pakistan Planning Commission </a:t>
            </a:r>
            <a:r>
              <a:rPr lang="en-US" b="1" dirty="0" smtClean="0">
                <a:solidFill>
                  <a:srgbClr val="FF0000"/>
                </a:solidFill>
              </a:rPr>
              <a:t>1988</a:t>
            </a:r>
            <a:r>
              <a:rPr lang="en-US" b="1" dirty="0">
                <a:solidFill>
                  <a:srgbClr val="FF0000"/>
                </a:solidFill>
              </a:rPr>
              <a:t>) noted that the existing facilities were few and inadequate. </a:t>
            </a:r>
          </a:p>
          <a:p>
            <a:pPr algn="just"/>
            <a:r>
              <a:rPr lang="en-US" dirty="0"/>
              <a:t>The facilities came under the Ministry of </a:t>
            </a:r>
            <a:r>
              <a:rPr lang="en-US" dirty="0" smtClean="0"/>
              <a:t>Social </a:t>
            </a:r>
            <a:r>
              <a:rPr lang="en-US" dirty="0"/>
              <a:t>Welfare and Special </a:t>
            </a:r>
            <a:r>
              <a:rPr lang="en-US" dirty="0" smtClean="0"/>
              <a:t>Education, </a:t>
            </a:r>
            <a:r>
              <a:rPr lang="en-US" dirty="0"/>
              <a:t>which is </a:t>
            </a:r>
            <a:r>
              <a:rPr lang="en-US" dirty="0" smtClean="0"/>
              <a:t>responsible </a:t>
            </a:r>
            <a:r>
              <a:rPr lang="en-US" dirty="0"/>
              <a:t>for providing both special </a:t>
            </a:r>
            <a:r>
              <a:rPr lang="en-US" dirty="0" smtClean="0"/>
              <a:t>schooling </a:t>
            </a:r>
            <a:r>
              <a:rPr lang="en-US" dirty="0"/>
              <a:t>and integrated and comprehensive rehabilitative services to </a:t>
            </a:r>
            <a:r>
              <a:rPr lang="en-US" dirty="0" smtClean="0"/>
              <a:t>children </a:t>
            </a:r>
            <a:r>
              <a:rPr lang="en-US" dirty="0"/>
              <a:t>with disabilities. </a:t>
            </a:r>
          </a:p>
        </p:txBody>
      </p:sp>
    </p:spTree>
    <p:extLst>
      <p:ext uri="{BB962C8B-B14F-4D97-AF65-F5344CB8AC3E}">
        <p14:creationId xmlns:p14="http://schemas.microsoft.com/office/powerpoint/2010/main" val="12612879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77500" lnSpcReduction="20000"/>
          </a:bodyPr>
          <a:lstStyle/>
          <a:p>
            <a:pPr algn="just"/>
            <a:r>
              <a:rPr lang="en-US" dirty="0" smtClean="0"/>
              <a:t>The </a:t>
            </a:r>
            <a:r>
              <a:rPr lang="en-US" dirty="0"/>
              <a:t>National Policy, 1986 was primarily concerned with issues </a:t>
            </a:r>
            <a:r>
              <a:rPr lang="en-US" dirty="0" smtClean="0"/>
              <a:t>such </a:t>
            </a:r>
            <a:r>
              <a:rPr lang="en-US" dirty="0"/>
              <a:t>as organizing services for the </a:t>
            </a:r>
            <a:r>
              <a:rPr lang="en-US" dirty="0" smtClean="0"/>
              <a:t>disabled </a:t>
            </a:r>
            <a:r>
              <a:rPr lang="en-US" dirty="0"/>
              <a:t>and the implementation of </a:t>
            </a:r>
            <a:r>
              <a:rPr lang="en-US" dirty="0" err="1"/>
              <a:t>programmes</a:t>
            </a:r>
            <a:r>
              <a:rPr lang="en-US" dirty="0"/>
              <a:t>, and paid </a:t>
            </a:r>
            <a:r>
              <a:rPr lang="en-US" dirty="0" smtClean="0"/>
              <a:t>insufficient </a:t>
            </a:r>
            <a:r>
              <a:rPr lang="en-US" dirty="0"/>
              <a:t>attention to the critical matter of </a:t>
            </a:r>
            <a:r>
              <a:rPr lang="en-US" dirty="0" smtClean="0"/>
              <a:t>the </a:t>
            </a:r>
            <a:r>
              <a:rPr lang="en-US" dirty="0"/>
              <a:t>curriculum. </a:t>
            </a:r>
            <a:endParaRPr lang="en-US" dirty="0" smtClean="0"/>
          </a:p>
          <a:p>
            <a:pPr algn="just"/>
            <a:r>
              <a:rPr lang="en-US" b="1" dirty="0" smtClean="0">
                <a:solidFill>
                  <a:srgbClr val="00B050"/>
                </a:solidFill>
              </a:rPr>
              <a:t>A </a:t>
            </a:r>
            <a:r>
              <a:rPr lang="en-US" b="1" dirty="0">
                <a:solidFill>
                  <a:srgbClr val="00B050"/>
                </a:solidFill>
              </a:rPr>
              <a:t>review of the 1986 Policy was undertaken in 1988 that refereed to a </a:t>
            </a:r>
            <a:r>
              <a:rPr lang="en-US" b="1" dirty="0" smtClean="0">
                <a:solidFill>
                  <a:srgbClr val="00B050"/>
                </a:solidFill>
              </a:rPr>
              <a:t>category-based </a:t>
            </a:r>
            <a:r>
              <a:rPr lang="en-US" b="1" dirty="0">
                <a:solidFill>
                  <a:srgbClr val="00B050"/>
                </a:solidFill>
              </a:rPr>
              <a:t>system of special </a:t>
            </a:r>
            <a:r>
              <a:rPr lang="en-US" b="1" dirty="0" smtClean="0">
                <a:solidFill>
                  <a:srgbClr val="00B050"/>
                </a:solidFill>
              </a:rPr>
              <a:t>education </a:t>
            </a:r>
            <a:r>
              <a:rPr lang="en-US" b="1" dirty="0">
                <a:solidFill>
                  <a:srgbClr val="00B050"/>
                </a:solidFill>
              </a:rPr>
              <a:t>in Pakistan</a:t>
            </a:r>
            <a:r>
              <a:rPr lang="en-US" b="1" dirty="0" smtClean="0">
                <a:solidFill>
                  <a:srgbClr val="00B050"/>
                </a:solidFill>
              </a:rPr>
              <a:t>.</a:t>
            </a:r>
          </a:p>
          <a:p>
            <a:pPr algn="just"/>
            <a:r>
              <a:rPr lang="en-US" dirty="0"/>
              <a:t>The </a:t>
            </a:r>
            <a:r>
              <a:rPr lang="en-US" b="1" dirty="0">
                <a:solidFill>
                  <a:srgbClr val="00B050"/>
                </a:solidFill>
              </a:rPr>
              <a:t>five categories </a:t>
            </a:r>
            <a:r>
              <a:rPr lang="en-US" dirty="0"/>
              <a:t>of special needs </a:t>
            </a:r>
            <a:r>
              <a:rPr lang="en-US" dirty="0" smtClean="0"/>
              <a:t>education </a:t>
            </a:r>
            <a:r>
              <a:rPr lang="en-US" dirty="0"/>
              <a:t>were identified in the policy. </a:t>
            </a:r>
            <a:r>
              <a:rPr lang="en-US" dirty="0" smtClean="0"/>
              <a:t>five different </a:t>
            </a:r>
            <a:r>
              <a:rPr lang="en-US" dirty="0"/>
              <a:t>disabilities were</a:t>
            </a:r>
            <a:r>
              <a:rPr lang="en-US"/>
              <a:t>: </a:t>
            </a:r>
            <a:endParaRPr lang="en-US" smtClean="0"/>
          </a:p>
          <a:p>
            <a:pPr algn="just"/>
            <a:r>
              <a:rPr lang="en-US" smtClean="0"/>
              <a:t>i</a:t>
            </a:r>
            <a:r>
              <a:rPr lang="en-US" dirty="0"/>
              <a:t>) Mental </a:t>
            </a:r>
            <a:r>
              <a:rPr lang="en-US" dirty="0" smtClean="0"/>
              <a:t>disability, </a:t>
            </a:r>
          </a:p>
          <a:p>
            <a:pPr algn="just"/>
            <a:r>
              <a:rPr lang="en-US" dirty="0" smtClean="0"/>
              <a:t>ii) </a:t>
            </a:r>
            <a:r>
              <a:rPr lang="en-US" dirty="0"/>
              <a:t>Visual impairment </a:t>
            </a:r>
            <a:endParaRPr lang="en-US" dirty="0" smtClean="0"/>
          </a:p>
          <a:p>
            <a:pPr algn="just"/>
            <a:r>
              <a:rPr lang="en-US" dirty="0" smtClean="0"/>
              <a:t>iii</a:t>
            </a:r>
            <a:r>
              <a:rPr lang="en-US" dirty="0"/>
              <a:t>) Hearing impairment </a:t>
            </a:r>
            <a:endParaRPr lang="en-US" dirty="0" smtClean="0"/>
          </a:p>
          <a:p>
            <a:pPr algn="just"/>
            <a:r>
              <a:rPr lang="en-US" dirty="0" smtClean="0"/>
              <a:t>iv</a:t>
            </a:r>
            <a:r>
              <a:rPr lang="en-US" dirty="0"/>
              <a:t>) Physical disability </a:t>
            </a:r>
            <a:endParaRPr lang="en-US" dirty="0" smtClean="0"/>
          </a:p>
          <a:p>
            <a:pPr algn="just"/>
            <a:r>
              <a:rPr lang="en-US" dirty="0" smtClean="0"/>
              <a:t>v</a:t>
            </a:r>
            <a:r>
              <a:rPr lang="en-US" dirty="0"/>
              <a:t>) Multiple disability </a:t>
            </a:r>
            <a:endParaRPr lang="en-US" dirty="0" smtClean="0"/>
          </a:p>
          <a:p>
            <a:pPr algn="just"/>
            <a:r>
              <a:rPr lang="en-US" dirty="0" smtClean="0"/>
              <a:t>vi</a:t>
            </a:r>
            <a:r>
              <a:rPr lang="en-US" dirty="0"/>
              <a:t>) Not </a:t>
            </a:r>
            <a:r>
              <a:rPr lang="en-US" dirty="0" smtClean="0"/>
              <a:t>classified </a:t>
            </a:r>
            <a:r>
              <a:rPr lang="en-US" dirty="0"/>
              <a:t>3% </a:t>
            </a:r>
          </a:p>
        </p:txBody>
      </p:sp>
    </p:spTree>
    <p:extLst>
      <p:ext uri="{BB962C8B-B14F-4D97-AF65-F5344CB8AC3E}">
        <p14:creationId xmlns:p14="http://schemas.microsoft.com/office/powerpoint/2010/main" val="58560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b="1" dirty="0"/>
              <a:t>The National Policy for Special Education, </a:t>
            </a:r>
            <a:r>
              <a:rPr lang="en-US" b="1" dirty="0" smtClean="0"/>
              <a:t>1999:</a:t>
            </a:r>
            <a:r>
              <a:rPr lang="en-US" dirty="0" smtClean="0"/>
              <a:t> </a:t>
            </a:r>
            <a:endParaRPr lang="en-US" dirty="0"/>
          </a:p>
          <a:p>
            <a:pPr algn="just"/>
            <a:r>
              <a:rPr lang="en-US" b="1" dirty="0">
                <a:solidFill>
                  <a:srgbClr val="00B050"/>
                </a:solidFill>
              </a:rPr>
              <a:t>After the National Policy for Rehabilitation of </a:t>
            </a:r>
            <a:r>
              <a:rPr lang="en-US" b="1" dirty="0" smtClean="0">
                <a:solidFill>
                  <a:srgbClr val="00B050"/>
                </a:solidFill>
              </a:rPr>
              <a:t>the Disabled </a:t>
            </a:r>
            <a:r>
              <a:rPr lang="en-US" b="1" dirty="0">
                <a:solidFill>
                  <a:srgbClr val="00B050"/>
                </a:solidFill>
              </a:rPr>
              <a:t>(1986), the Government of Pakistan </a:t>
            </a:r>
            <a:r>
              <a:rPr lang="en-US" b="1" dirty="0" smtClean="0">
                <a:solidFill>
                  <a:srgbClr val="00B050"/>
                </a:solidFill>
              </a:rPr>
              <a:t>formulated </a:t>
            </a:r>
            <a:r>
              <a:rPr lang="en-US" b="1" dirty="0">
                <a:solidFill>
                  <a:srgbClr val="00B050"/>
                </a:solidFill>
              </a:rPr>
              <a:t>another policy on Special Education in </a:t>
            </a:r>
            <a:r>
              <a:rPr lang="en-US" b="1" dirty="0" smtClean="0">
                <a:solidFill>
                  <a:srgbClr val="00B050"/>
                </a:solidFill>
              </a:rPr>
              <a:t>1999</a:t>
            </a:r>
            <a:r>
              <a:rPr lang="en-US" b="1" dirty="0">
                <a:solidFill>
                  <a:srgbClr val="00B050"/>
                </a:solidFill>
              </a:rPr>
              <a:t>. </a:t>
            </a:r>
            <a:endParaRPr lang="en-US" b="1" dirty="0" smtClean="0">
              <a:solidFill>
                <a:srgbClr val="00B050"/>
              </a:solidFill>
            </a:endParaRPr>
          </a:p>
          <a:p>
            <a:pPr algn="just"/>
            <a:r>
              <a:rPr lang="en-US" dirty="0" smtClean="0"/>
              <a:t>It </a:t>
            </a:r>
            <a:r>
              <a:rPr lang="en-US" dirty="0"/>
              <a:t>focused the need </a:t>
            </a:r>
            <a:r>
              <a:rPr lang="en-US" b="1" dirty="0">
                <a:solidFill>
                  <a:srgbClr val="00B050"/>
                </a:solidFill>
              </a:rPr>
              <a:t>for change in public </a:t>
            </a:r>
            <a:r>
              <a:rPr lang="en-US" b="1" dirty="0" smtClean="0">
                <a:solidFill>
                  <a:srgbClr val="00B050"/>
                </a:solidFill>
              </a:rPr>
              <a:t>attitudes </a:t>
            </a:r>
            <a:r>
              <a:rPr lang="en-US" b="1" dirty="0">
                <a:solidFill>
                  <a:srgbClr val="00B050"/>
                </a:solidFill>
              </a:rPr>
              <a:t>to the disabled and the </a:t>
            </a:r>
            <a:r>
              <a:rPr lang="en-US" b="1" dirty="0" smtClean="0">
                <a:solidFill>
                  <a:srgbClr val="00B050"/>
                </a:solidFill>
              </a:rPr>
              <a:t>important </a:t>
            </a:r>
            <a:r>
              <a:rPr lang="en-US" b="1" dirty="0">
                <a:solidFill>
                  <a:srgbClr val="00B050"/>
                </a:solidFill>
              </a:rPr>
              <a:t>role of media </a:t>
            </a:r>
            <a:r>
              <a:rPr lang="en-US" b="1" dirty="0" smtClean="0">
                <a:solidFill>
                  <a:srgbClr val="00B050"/>
                </a:solidFill>
              </a:rPr>
              <a:t>in highlighting </a:t>
            </a:r>
            <a:r>
              <a:rPr lang="en-US" b="1" dirty="0">
                <a:solidFill>
                  <a:srgbClr val="00B050"/>
                </a:solidFill>
              </a:rPr>
              <a:t>the successes of persons with </a:t>
            </a:r>
            <a:r>
              <a:rPr lang="en-US" b="1" dirty="0" smtClean="0">
                <a:solidFill>
                  <a:srgbClr val="00B050"/>
                </a:solidFill>
              </a:rPr>
              <a:t>disabilities</a:t>
            </a:r>
            <a:r>
              <a:rPr lang="en-US" b="1" dirty="0">
                <a:solidFill>
                  <a:srgbClr val="00B050"/>
                </a:solidFill>
              </a:rPr>
              <a:t>. </a:t>
            </a:r>
            <a:endParaRPr lang="en-US" b="1" dirty="0" smtClean="0">
              <a:solidFill>
                <a:srgbClr val="00B050"/>
              </a:solidFill>
            </a:endParaRPr>
          </a:p>
        </p:txBody>
      </p:sp>
    </p:spTree>
    <p:extLst>
      <p:ext uri="{BB962C8B-B14F-4D97-AF65-F5344CB8AC3E}">
        <p14:creationId xmlns:p14="http://schemas.microsoft.com/office/powerpoint/2010/main" val="8499748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b="1" dirty="0"/>
              <a:t>National Policy for Persons with Disabilities, </a:t>
            </a:r>
            <a:r>
              <a:rPr lang="en-US" b="1" dirty="0" smtClean="0"/>
              <a:t>2002:</a:t>
            </a:r>
            <a:endParaRPr lang="en-US" b="1" dirty="0"/>
          </a:p>
          <a:p>
            <a:pPr algn="just"/>
            <a:r>
              <a:rPr lang="en-US" dirty="0"/>
              <a:t>National Policy for Persons with Disabilities (</a:t>
            </a:r>
            <a:r>
              <a:rPr lang="en-US" dirty="0" smtClean="0"/>
              <a:t>2002) </a:t>
            </a:r>
            <a:r>
              <a:rPr lang="en-US" dirty="0"/>
              <a:t>was the </a:t>
            </a:r>
            <a:r>
              <a:rPr lang="en-US" b="1" dirty="0">
                <a:solidFill>
                  <a:srgbClr val="00B050"/>
                </a:solidFill>
              </a:rPr>
              <a:t>first full-fledged National Special </a:t>
            </a:r>
            <a:r>
              <a:rPr lang="en-US" b="1" dirty="0" smtClean="0">
                <a:solidFill>
                  <a:srgbClr val="00B050"/>
                </a:solidFill>
              </a:rPr>
              <a:t>Education </a:t>
            </a:r>
            <a:r>
              <a:rPr lang="en-US" b="1" dirty="0">
                <a:solidFill>
                  <a:srgbClr val="00B050"/>
                </a:solidFill>
              </a:rPr>
              <a:t>Policy to fulfill need for the education</a:t>
            </a:r>
            <a:r>
              <a:rPr lang="en-US" b="1" dirty="0" smtClean="0">
                <a:solidFill>
                  <a:srgbClr val="00B050"/>
                </a:solidFill>
              </a:rPr>
              <a:t>, rehabilitation </a:t>
            </a:r>
            <a:r>
              <a:rPr lang="en-US" b="1" dirty="0">
                <a:solidFill>
                  <a:srgbClr val="00B050"/>
                </a:solidFill>
              </a:rPr>
              <a:t>and care of the disabled both by </a:t>
            </a:r>
            <a:r>
              <a:rPr lang="en-US" b="1" dirty="0" smtClean="0">
                <a:solidFill>
                  <a:srgbClr val="00B050"/>
                </a:solidFill>
              </a:rPr>
              <a:t>government </a:t>
            </a:r>
            <a:r>
              <a:rPr lang="en-US" b="1" dirty="0">
                <a:solidFill>
                  <a:srgbClr val="00B050"/>
                </a:solidFill>
              </a:rPr>
              <a:t>and by the private sector. </a:t>
            </a:r>
            <a:endParaRPr lang="en-US" b="1" dirty="0" smtClean="0">
              <a:solidFill>
                <a:srgbClr val="00B050"/>
              </a:solidFill>
            </a:endParaRPr>
          </a:p>
          <a:p>
            <a:pPr algn="just"/>
            <a:r>
              <a:rPr lang="en-US" dirty="0" smtClean="0"/>
              <a:t>In </a:t>
            </a:r>
            <a:r>
              <a:rPr lang="en-US" dirty="0"/>
              <a:t>the </a:t>
            </a:r>
            <a:r>
              <a:rPr lang="en-US" dirty="0" smtClean="0"/>
              <a:t>policy , </a:t>
            </a:r>
            <a:r>
              <a:rPr lang="en-US" dirty="0"/>
              <a:t>the provision of special facilities for the </a:t>
            </a:r>
            <a:r>
              <a:rPr lang="en-US" dirty="0" smtClean="0"/>
              <a:t>education</a:t>
            </a:r>
            <a:r>
              <a:rPr lang="en-US" dirty="0"/>
              <a:t>, training and rehabilitation of disabled </a:t>
            </a:r>
            <a:r>
              <a:rPr lang="en-US" dirty="0" smtClean="0"/>
              <a:t> persons </a:t>
            </a:r>
            <a:r>
              <a:rPr lang="en-US" dirty="0"/>
              <a:t>was regarded as being of central </a:t>
            </a:r>
            <a:r>
              <a:rPr lang="en-US" dirty="0" smtClean="0"/>
              <a:t>importance concerning </a:t>
            </a:r>
            <a:r>
              <a:rPr lang="en-US" dirty="0"/>
              <a:t>the rights of a significant percentage </a:t>
            </a:r>
            <a:r>
              <a:rPr lang="en-US" dirty="0" smtClean="0"/>
              <a:t>of </a:t>
            </a:r>
            <a:r>
              <a:rPr lang="en-US" dirty="0"/>
              <a:t>our population. </a:t>
            </a:r>
          </a:p>
          <a:p>
            <a:endParaRPr lang="en-US" dirty="0"/>
          </a:p>
        </p:txBody>
      </p:sp>
    </p:spTree>
    <p:extLst>
      <p:ext uri="{BB962C8B-B14F-4D97-AF65-F5344CB8AC3E}">
        <p14:creationId xmlns:p14="http://schemas.microsoft.com/office/powerpoint/2010/main" val="16055990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dirty="0"/>
              <a:t>The goal of the policy was the </a:t>
            </a:r>
            <a:r>
              <a:rPr lang="en-US" b="1" dirty="0">
                <a:solidFill>
                  <a:srgbClr val="00B050"/>
                </a:solidFill>
              </a:rPr>
              <a:t>empowerment of </a:t>
            </a:r>
            <a:r>
              <a:rPr lang="en-US" b="1" dirty="0" smtClean="0">
                <a:solidFill>
                  <a:srgbClr val="00B050"/>
                </a:solidFill>
              </a:rPr>
              <a:t>persons </a:t>
            </a:r>
            <a:r>
              <a:rPr lang="en-US" b="1" dirty="0">
                <a:solidFill>
                  <a:srgbClr val="00B050"/>
                </a:solidFill>
              </a:rPr>
              <a:t>with disabilities</a:t>
            </a:r>
            <a:r>
              <a:rPr lang="en-US" dirty="0"/>
              <a:t>, irrespective of caste</a:t>
            </a:r>
            <a:r>
              <a:rPr lang="en-US" dirty="0" smtClean="0"/>
              <a:t>, religion</a:t>
            </a:r>
            <a:r>
              <a:rPr lang="en-US" dirty="0"/>
              <a:t>, gender or other consideration for the </a:t>
            </a:r>
            <a:r>
              <a:rPr lang="en-US" dirty="0" smtClean="0"/>
              <a:t>realization </a:t>
            </a:r>
            <a:r>
              <a:rPr lang="en-US" dirty="0"/>
              <a:t>of their full potential in all </a:t>
            </a:r>
            <a:r>
              <a:rPr lang="en-US" dirty="0" smtClean="0"/>
              <a:t>domains </a:t>
            </a:r>
            <a:r>
              <a:rPr lang="en-US" dirty="0"/>
              <a:t>of </a:t>
            </a:r>
            <a:r>
              <a:rPr lang="en-US" dirty="0" smtClean="0"/>
              <a:t>life</a:t>
            </a:r>
            <a:r>
              <a:rPr lang="en-US" dirty="0"/>
              <a:t>, </a:t>
            </a:r>
            <a:r>
              <a:rPr lang="en-US" dirty="0" smtClean="0"/>
              <a:t>specially </a:t>
            </a:r>
            <a:r>
              <a:rPr lang="en-US" dirty="0"/>
              <a:t>social, economic, personal and </a:t>
            </a:r>
            <a:r>
              <a:rPr lang="en-US" dirty="0" smtClean="0"/>
              <a:t>political.</a:t>
            </a:r>
            <a:endParaRPr lang="en-US" dirty="0"/>
          </a:p>
          <a:p>
            <a:endParaRPr lang="en-US" dirty="0"/>
          </a:p>
        </p:txBody>
      </p:sp>
    </p:spTree>
    <p:extLst>
      <p:ext uri="{BB962C8B-B14F-4D97-AF65-F5344CB8AC3E}">
        <p14:creationId xmlns:p14="http://schemas.microsoft.com/office/powerpoint/2010/main" val="7003897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smtClean="0"/>
              <a:t>Main / Key Points:</a:t>
            </a:r>
          </a:p>
          <a:p>
            <a:r>
              <a:rPr lang="en-US" dirty="0" smtClean="0"/>
              <a:t>The </a:t>
            </a:r>
            <a:r>
              <a:rPr lang="en-US" dirty="0"/>
              <a:t>focus areas of the National </a:t>
            </a:r>
            <a:r>
              <a:rPr lang="en-US" dirty="0" smtClean="0"/>
              <a:t>Policy </a:t>
            </a:r>
            <a:r>
              <a:rPr lang="en-US" dirty="0"/>
              <a:t>for Persons with Disabilities, </a:t>
            </a:r>
            <a:r>
              <a:rPr lang="en-US" dirty="0" smtClean="0"/>
              <a:t>2002, are</a:t>
            </a:r>
          </a:p>
          <a:p>
            <a:pPr lvl="1"/>
            <a:r>
              <a:rPr lang="en-US" dirty="0"/>
              <a:t>Early Intervention, Assessment and Medical </a:t>
            </a:r>
            <a:r>
              <a:rPr lang="en-US" dirty="0" smtClean="0"/>
              <a:t>Treatment</a:t>
            </a:r>
          </a:p>
          <a:p>
            <a:pPr lvl="1"/>
            <a:r>
              <a:rPr lang="en-US" dirty="0"/>
              <a:t>Education and </a:t>
            </a:r>
            <a:r>
              <a:rPr lang="en-US" dirty="0" smtClean="0"/>
              <a:t>Training</a:t>
            </a:r>
          </a:p>
          <a:p>
            <a:pPr lvl="1"/>
            <a:r>
              <a:rPr lang="en-US" dirty="0"/>
              <a:t>Vocational Training, Employment and </a:t>
            </a:r>
            <a:r>
              <a:rPr lang="en-US" dirty="0" smtClean="0"/>
              <a:t>Rehabilitation</a:t>
            </a:r>
          </a:p>
          <a:p>
            <a:pPr lvl="1"/>
            <a:r>
              <a:rPr lang="en-US" dirty="0"/>
              <a:t>Research and </a:t>
            </a:r>
            <a:r>
              <a:rPr lang="en-US" dirty="0" smtClean="0"/>
              <a:t>Development</a:t>
            </a:r>
          </a:p>
          <a:p>
            <a:pPr lvl="1"/>
            <a:r>
              <a:rPr lang="en-US" dirty="0"/>
              <a:t>Advocacy and Mass </a:t>
            </a:r>
            <a:r>
              <a:rPr lang="en-US" dirty="0" smtClean="0"/>
              <a:t>Awareness</a:t>
            </a:r>
          </a:p>
          <a:p>
            <a:pPr lvl="1"/>
            <a:r>
              <a:rPr lang="en-US" dirty="0"/>
              <a:t>Sports and </a:t>
            </a:r>
            <a:r>
              <a:rPr lang="en-US" dirty="0" smtClean="0"/>
              <a:t>Recreation</a:t>
            </a:r>
          </a:p>
          <a:p>
            <a:pPr lvl="1"/>
            <a:r>
              <a:rPr lang="en-US" dirty="0"/>
              <a:t>Design of Buildings, Parks and Public </a:t>
            </a:r>
            <a:r>
              <a:rPr lang="en-US" dirty="0" smtClean="0"/>
              <a:t>Places </a:t>
            </a:r>
            <a:endParaRPr lang="en-US" dirty="0"/>
          </a:p>
          <a:p>
            <a:pPr lvl="1"/>
            <a:endParaRPr lang="en-US" dirty="0"/>
          </a:p>
          <a:p>
            <a:endParaRPr lang="en-US" dirty="0"/>
          </a:p>
        </p:txBody>
      </p:sp>
    </p:spTree>
    <p:extLst>
      <p:ext uri="{BB962C8B-B14F-4D97-AF65-F5344CB8AC3E}">
        <p14:creationId xmlns:p14="http://schemas.microsoft.com/office/powerpoint/2010/main" val="30425664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lnSpcReduction="10000"/>
          </a:bodyPr>
          <a:lstStyle/>
          <a:p>
            <a:pPr algn="just"/>
            <a:r>
              <a:rPr lang="en-US" b="1" dirty="0"/>
              <a:t>Institutional </a:t>
            </a:r>
            <a:r>
              <a:rPr lang="en-US" b="1" dirty="0" smtClean="0"/>
              <a:t>Arrangement/Mechanism:</a:t>
            </a:r>
          </a:p>
          <a:p>
            <a:pPr lvl="1" algn="just"/>
            <a:r>
              <a:rPr lang="en-US" dirty="0" smtClean="0"/>
              <a:t>Role of the </a:t>
            </a:r>
            <a:r>
              <a:rPr lang="en-US" b="1" dirty="0">
                <a:solidFill>
                  <a:srgbClr val="92D050"/>
                </a:solidFill>
              </a:rPr>
              <a:t>provincial government and assistance by the Federal Government.</a:t>
            </a:r>
            <a:endParaRPr lang="en-US" b="1" dirty="0" smtClean="0">
              <a:solidFill>
                <a:srgbClr val="92D050"/>
              </a:solidFill>
            </a:endParaRPr>
          </a:p>
          <a:p>
            <a:pPr lvl="1" algn="just"/>
            <a:r>
              <a:rPr lang="en-US" b="1" dirty="0" smtClean="0">
                <a:solidFill>
                  <a:srgbClr val="00B0F0"/>
                </a:solidFill>
              </a:rPr>
              <a:t>Role of the District </a:t>
            </a:r>
            <a:r>
              <a:rPr lang="en-US" b="1" dirty="0">
                <a:solidFill>
                  <a:srgbClr val="00B0F0"/>
                </a:solidFill>
              </a:rPr>
              <a:t>governments </a:t>
            </a:r>
            <a:r>
              <a:rPr lang="en-US" dirty="0"/>
              <a:t>are expected to enhance the </a:t>
            </a:r>
            <a:r>
              <a:rPr lang="en-US" dirty="0" smtClean="0"/>
              <a:t>scope </a:t>
            </a:r>
            <a:r>
              <a:rPr lang="en-US" dirty="0"/>
              <a:t>of </a:t>
            </a:r>
            <a:r>
              <a:rPr lang="en-US" dirty="0" err="1"/>
              <a:t>programmes</a:t>
            </a:r>
            <a:r>
              <a:rPr lang="en-US" dirty="0"/>
              <a:t> for persons with </a:t>
            </a:r>
            <a:r>
              <a:rPr lang="en-US" dirty="0" smtClean="0"/>
              <a:t>disabilities</a:t>
            </a:r>
            <a:r>
              <a:rPr lang="en-US" dirty="0"/>
              <a:t>. </a:t>
            </a:r>
            <a:endParaRPr lang="en-US" dirty="0" smtClean="0"/>
          </a:p>
          <a:p>
            <a:pPr lvl="1" algn="just"/>
            <a:r>
              <a:rPr lang="en-US" b="1" dirty="0" smtClean="0">
                <a:solidFill>
                  <a:srgbClr val="C00000"/>
                </a:solidFill>
              </a:rPr>
              <a:t>Community </a:t>
            </a:r>
            <a:r>
              <a:rPr lang="en-US" b="1" dirty="0">
                <a:solidFill>
                  <a:srgbClr val="C00000"/>
                </a:solidFill>
              </a:rPr>
              <a:t>involvement</a:t>
            </a:r>
            <a:r>
              <a:rPr lang="en-US" dirty="0"/>
              <a:t>, for </a:t>
            </a:r>
            <a:r>
              <a:rPr lang="en-US" dirty="0" smtClean="0"/>
              <a:t>which </a:t>
            </a:r>
            <a:r>
              <a:rPr lang="en-US" dirty="0"/>
              <a:t>the establishment of voluntary </a:t>
            </a:r>
            <a:r>
              <a:rPr lang="en-US" dirty="0" smtClean="0"/>
              <a:t>organizations.</a:t>
            </a:r>
          </a:p>
          <a:p>
            <a:pPr lvl="1" algn="just"/>
            <a:r>
              <a:rPr lang="en-US" dirty="0" smtClean="0"/>
              <a:t>Involvement </a:t>
            </a:r>
            <a:r>
              <a:rPr lang="en-US" dirty="0"/>
              <a:t>of a wide variety of </a:t>
            </a:r>
            <a:r>
              <a:rPr lang="en-US" b="1" dirty="0" smtClean="0">
                <a:solidFill>
                  <a:srgbClr val="0070C0"/>
                </a:solidFill>
              </a:rPr>
              <a:t>professionals, organizations </a:t>
            </a:r>
            <a:r>
              <a:rPr lang="en-US" b="1" dirty="0">
                <a:solidFill>
                  <a:srgbClr val="0070C0"/>
                </a:solidFill>
              </a:rPr>
              <a:t>and community at </a:t>
            </a:r>
            <a:r>
              <a:rPr lang="en-US" b="1" dirty="0" smtClean="0">
                <a:solidFill>
                  <a:srgbClr val="0070C0"/>
                </a:solidFill>
              </a:rPr>
              <a:t>large</a:t>
            </a:r>
            <a:r>
              <a:rPr lang="en-US" dirty="0" smtClean="0"/>
              <a:t>.</a:t>
            </a:r>
          </a:p>
          <a:p>
            <a:pPr lvl="1" algn="just"/>
            <a:r>
              <a:rPr lang="en-US" b="1" dirty="0">
                <a:solidFill>
                  <a:srgbClr val="92D050"/>
                </a:solidFill>
              </a:rPr>
              <a:t>Joint efforts of the concerned Ministries in addition to the Ministry of Social Welfare and Special Education </a:t>
            </a:r>
            <a:r>
              <a:rPr lang="en-US" dirty="0"/>
              <a:t>were proposed to fulfill the objectives, laid down in this Policy.</a:t>
            </a:r>
          </a:p>
        </p:txBody>
      </p:sp>
    </p:spTree>
    <p:extLst>
      <p:ext uri="{BB962C8B-B14F-4D97-AF65-F5344CB8AC3E}">
        <p14:creationId xmlns:p14="http://schemas.microsoft.com/office/powerpoint/2010/main" val="3414689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dirty="0"/>
              <a:t>United Nations estimates that there are </a:t>
            </a:r>
            <a:r>
              <a:rPr lang="en-US" b="1" dirty="0">
                <a:solidFill>
                  <a:srgbClr val="FF0000"/>
                </a:solidFill>
              </a:rPr>
              <a:t>more than </a:t>
            </a:r>
            <a:r>
              <a:rPr lang="en-US" b="1" dirty="0" smtClean="0">
                <a:solidFill>
                  <a:srgbClr val="FF0000"/>
                </a:solidFill>
              </a:rPr>
              <a:t>650 </a:t>
            </a:r>
            <a:r>
              <a:rPr lang="en-US" b="1" dirty="0">
                <a:solidFill>
                  <a:srgbClr val="FF0000"/>
                </a:solidFill>
              </a:rPr>
              <a:t>million persons in the </a:t>
            </a:r>
            <a:r>
              <a:rPr lang="en-US" b="1" dirty="0" smtClean="0">
                <a:solidFill>
                  <a:srgbClr val="FF0000"/>
                </a:solidFill>
              </a:rPr>
              <a:t>world </a:t>
            </a:r>
            <a:r>
              <a:rPr lang="en-US" b="1" dirty="0">
                <a:solidFill>
                  <a:srgbClr val="FF0000"/>
                </a:solidFill>
              </a:rPr>
              <a:t>with disabilities</a:t>
            </a:r>
            <a:r>
              <a:rPr lang="en-US" dirty="0"/>
              <a:t>. The majority of such </a:t>
            </a:r>
            <a:r>
              <a:rPr lang="en-US" dirty="0" smtClean="0"/>
              <a:t>persons </a:t>
            </a:r>
            <a:r>
              <a:rPr lang="en-US" dirty="0"/>
              <a:t>live in </a:t>
            </a:r>
            <a:r>
              <a:rPr lang="en-US" b="1" dirty="0">
                <a:solidFill>
                  <a:srgbClr val="FF0000"/>
                </a:solidFill>
              </a:rPr>
              <a:t>under-developed countries</a:t>
            </a:r>
            <a:r>
              <a:rPr lang="en-US" dirty="0"/>
              <a:t>. </a:t>
            </a:r>
            <a:endParaRPr lang="en-US" dirty="0" smtClean="0"/>
          </a:p>
          <a:p>
            <a:pPr algn="just"/>
            <a:r>
              <a:rPr lang="en-US" dirty="0" smtClean="0"/>
              <a:t>It is </a:t>
            </a:r>
            <a:r>
              <a:rPr lang="en-US" dirty="0"/>
              <a:t>feared that their number would increase rapidly </a:t>
            </a:r>
            <a:r>
              <a:rPr lang="en-US" dirty="0" smtClean="0"/>
              <a:t>due </a:t>
            </a:r>
            <a:r>
              <a:rPr lang="en-US" dirty="0"/>
              <a:t>to the break out of </a:t>
            </a:r>
            <a:r>
              <a:rPr lang="en-US" b="1" dirty="0">
                <a:solidFill>
                  <a:srgbClr val="FF0000"/>
                </a:solidFill>
              </a:rPr>
              <a:t>wars, terrorist </a:t>
            </a:r>
            <a:r>
              <a:rPr lang="en-US" b="1" dirty="0" smtClean="0">
                <a:solidFill>
                  <a:srgbClr val="FF0000"/>
                </a:solidFill>
              </a:rPr>
              <a:t>attacks and other so many reasons. </a:t>
            </a:r>
            <a:endParaRPr lang="en-US" dirty="0"/>
          </a:p>
        </p:txBody>
      </p:sp>
    </p:spTree>
    <p:extLst>
      <p:ext uri="{BB962C8B-B14F-4D97-AF65-F5344CB8AC3E}">
        <p14:creationId xmlns:p14="http://schemas.microsoft.com/office/powerpoint/2010/main" val="24574277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a:t>National Plan of Action for Persons with </a:t>
            </a:r>
            <a:r>
              <a:rPr lang="en-US" b="1" dirty="0" smtClean="0"/>
              <a:t>Disabilities</a:t>
            </a:r>
            <a:r>
              <a:rPr lang="en-US" b="1" dirty="0"/>
              <a:t>, </a:t>
            </a:r>
            <a:r>
              <a:rPr lang="en-US" b="1" dirty="0" smtClean="0"/>
              <a:t>2006:</a:t>
            </a:r>
            <a:endParaRPr lang="en-US" b="1" dirty="0"/>
          </a:p>
          <a:p>
            <a:pPr algn="just"/>
            <a:r>
              <a:rPr lang="en-US" dirty="0"/>
              <a:t>The National Plan of Action (NPA) suggests </a:t>
            </a:r>
            <a:r>
              <a:rPr lang="en-US" dirty="0" smtClean="0"/>
              <a:t>measures to </a:t>
            </a:r>
            <a:r>
              <a:rPr lang="en-US" dirty="0"/>
              <a:t>operationalize the </a:t>
            </a:r>
            <a:r>
              <a:rPr lang="en-US" dirty="0" smtClean="0"/>
              <a:t> National </a:t>
            </a:r>
            <a:r>
              <a:rPr lang="en-US" dirty="0"/>
              <a:t>Policy for the Persons with Disabilities </a:t>
            </a:r>
            <a:r>
              <a:rPr lang="en-US" dirty="0" smtClean="0"/>
              <a:t>2002</a:t>
            </a:r>
            <a:r>
              <a:rPr lang="en-US" dirty="0"/>
              <a:t>. </a:t>
            </a:r>
            <a:endParaRPr lang="en-US" dirty="0" smtClean="0"/>
          </a:p>
          <a:p>
            <a:pPr algn="just"/>
            <a:r>
              <a:rPr lang="en-US" dirty="0" smtClean="0"/>
              <a:t>The </a:t>
            </a:r>
            <a:r>
              <a:rPr lang="en-US" dirty="0"/>
              <a:t>NPA is based on the </a:t>
            </a:r>
            <a:r>
              <a:rPr lang="en-US" dirty="0" smtClean="0"/>
              <a:t>philosophy </a:t>
            </a:r>
            <a:r>
              <a:rPr lang="en-US" dirty="0"/>
              <a:t>that access, inclusion and equalization </a:t>
            </a:r>
            <a:r>
              <a:rPr lang="en-US" dirty="0" smtClean="0"/>
              <a:t>of </a:t>
            </a:r>
            <a:r>
              <a:rPr lang="en-US" dirty="0"/>
              <a:t>opportunities for the person with </a:t>
            </a:r>
            <a:r>
              <a:rPr lang="en-US" dirty="0" smtClean="0"/>
              <a:t>disabilities </a:t>
            </a:r>
            <a:r>
              <a:rPr lang="en-US" dirty="0"/>
              <a:t>are not possible by isolated </a:t>
            </a:r>
            <a:r>
              <a:rPr lang="en-US" dirty="0" smtClean="0"/>
              <a:t>interventions. </a:t>
            </a:r>
            <a:r>
              <a:rPr lang="en-US" dirty="0"/>
              <a:t>These services should therefore be </a:t>
            </a:r>
            <a:r>
              <a:rPr lang="en-US" dirty="0" smtClean="0"/>
              <a:t>designed </a:t>
            </a:r>
            <a:r>
              <a:rPr lang="en-US" dirty="0"/>
              <a:t>in an integrated way by pooling and </a:t>
            </a:r>
            <a:r>
              <a:rPr lang="en-US" dirty="0" smtClean="0"/>
              <a:t>mobilizing </a:t>
            </a:r>
            <a:r>
              <a:rPr lang="en-US" dirty="0"/>
              <a:t>all resources. </a:t>
            </a:r>
          </a:p>
          <a:p>
            <a:endParaRPr lang="en-US" dirty="0"/>
          </a:p>
        </p:txBody>
      </p:sp>
    </p:spTree>
    <p:extLst>
      <p:ext uri="{BB962C8B-B14F-4D97-AF65-F5344CB8AC3E}">
        <p14:creationId xmlns:p14="http://schemas.microsoft.com/office/powerpoint/2010/main" val="29845494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533400" y="1600200"/>
            <a:ext cx="8229600" cy="4525963"/>
          </a:xfrm>
        </p:spPr>
        <p:txBody>
          <a:bodyPr>
            <a:normAutofit/>
          </a:bodyPr>
          <a:lstStyle/>
          <a:p>
            <a:r>
              <a:rPr lang="en-US" b="1" dirty="0"/>
              <a:t>Special Citizens Act, 2008:</a:t>
            </a:r>
          </a:p>
          <a:p>
            <a:pPr algn="just"/>
            <a:r>
              <a:rPr lang="en-US" dirty="0"/>
              <a:t>Special Citizens Act, 2008 seeks to provide the </a:t>
            </a:r>
            <a:r>
              <a:rPr lang="en-US" dirty="0" smtClean="0"/>
              <a:t>accessibility </a:t>
            </a:r>
            <a:r>
              <a:rPr lang="en-US" dirty="0"/>
              <a:t>to disabled citizens at </a:t>
            </a:r>
            <a:r>
              <a:rPr lang="en-US" dirty="0" smtClean="0"/>
              <a:t>every </a:t>
            </a:r>
            <a:r>
              <a:rPr lang="en-US" dirty="0"/>
              <a:t>public place, with regard to allocation of </a:t>
            </a:r>
            <a:r>
              <a:rPr lang="en-US" dirty="0" smtClean="0"/>
              <a:t>seats </a:t>
            </a:r>
            <a:r>
              <a:rPr lang="en-US" dirty="0"/>
              <a:t>in public transports, provision of </a:t>
            </a:r>
            <a:r>
              <a:rPr lang="en-US" dirty="0" smtClean="0"/>
              <a:t>facilities </a:t>
            </a:r>
            <a:r>
              <a:rPr lang="en-US" dirty="0"/>
              <a:t>on footpaths for wheelchairs and blind </a:t>
            </a:r>
            <a:r>
              <a:rPr lang="en-US" dirty="0" smtClean="0"/>
              <a:t>persons.</a:t>
            </a:r>
          </a:p>
          <a:p>
            <a:endParaRPr lang="en-US" sz="2400" dirty="0" smtClean="0"/>
          </a:p>
          <a:p>
            <a:pPr marL="0" indent="0">
              <a:buNone/>
            </a:pPr>
            <a:r>
              <a:rPr lang="en-US" sz="2400" dirty="0"/>
              <a:t>	</a:t>
            </a:r>
            <a:r>
              <a:rPr lang="en-US" sz="2400" dirty="0" smtClean="0"/>
              <a:t>Special </a:t>
            </a:r>
            <a:r>
              <a:rPr lang="en-US" sz="2400" dirty="0"/>
              <a:t>Citizens Act, 2008; Government of </a:t>
            </a:r>
            <a:r>
              <a:rPr lang="en-US" sz="2400" dirty="0" smtClean="0"/>
              <a:t>Pakistan.</a:t>
            </a:r>
            <a:endParaRPr lang="en-US" sz="2400" dirty="0"/>
          </a:p>
          <a:p>
            <a:endParaRPr lang="en-US" dirty="0"/>
          </a:p>
        </p:txBody>
      </p:sp>
    </p:spTree>
    <p:extLst>
      <p:ext uri="{BB962C8B-B14F-4D97-AF65-F5344CB8AC3E}">
        <p14:creationId xmlns:p14="http://schemas.microsoft.com/office/powerpoint/2010/main" val="14759030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marL="0" indent="0" algn="ctr">
              <a:buNone/>
            </a:pPr>
            <a:endParaRPr lang="en-US" b="1" dirty="0" smtClean="0"/>
          </a:p>
          <a:p>
            <a:pPr marL="0" indent="0" algn="ctr">
              <a:buNone/>
            </a:pPr>
            <a:endParaRPr lang="en-US" b="1" dirty="0"/>
          </a:p>
          <a:p>
            <a:pPr marL="0" indent="0" algn="ctr">
              <a:buNone/>
            </a:pPr>
            <a:endParaRPr lang="en-US" sz="5400" b="1" smtClean="0"/>
          </a:p>
          <a:p>
            <a:pPr marL="0" indent="0" algn="ctr">
              <a:buNone/>
            </a:pPr>
            <a:r>
              <a:rPr lang="en-US" sz="5400" b="1" smtClean="0"/>
              <a:t>Thanks</a:t>
            </a:r>
            <a:endParaRPr lang="en-US" b="1" dirty="0"/>
          </a:p>
        </p:txBody>
      </p:sp>
    </p:spTree>
    <p:extLst>
      <p:ext uri="{BB962C8B-B14F-4D97-AF65-F5344CB8AC3E}">
        <p14:creationId xmlns:p14="http://schemas.microsoft.com/office/powerpoint/2010/main" val="2288516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Conclusion:</a:t>
            </a:r>
            <a:endParaRPr lang="en-US" b="1" dirty="0"/>
          </a:p>
        </p:txBody>
      </p:sp>
      <p:sp>
        <p:nvSpPr>
          <p:cNvPr id="3" name="Content Placeholder 2"/>
          <p:cNvSpPr>
            <a:spLocks noGrp="1"/>
          </p:cNvSpPr>
          <p:nvPr>
            <p:ph idx="1"/>
          </p:nvPr>
        </p:nvSpPr>
        <p:spPr>
          <a:xfrm>
            <a:off x="457200" y="1371600"/>
            <a:ext cx="8229600" cy="5029200"/>
          </a:xfrm>
        </p:spPr>
        <p:txBody>
          <a:bodyPr>
            <a:normAutofit fontScale="70000" lnSpcReduction="20000"/>
          </a:bodyPr>
          <a:lstStyle/>
          <a:p>
            <a:pPr algn="just"/>
            <a:r>
              <a:rPr lang="en-US" dirty="0" smtClean="0"/>
              <a:t>The services / planning for the persons with disabilities by the provincial government were established after 1950s. At federal level the systematic care of persons with disabilities was brought into focus in 1980s with the observance of 1981 as the UN international year of the disabled persons. </a:t>
            </a:r>
          </a:p>
          <a:p>
            <a:pPr algn="just"/>
            <a:r>
              <a:rPr lang="en-US" dirty="0" smtClean="0"/>
              <a:t>The newly established special educational and social welfare division (1982) at the time through its attached department, Directorate General of Special Education (1985) established special education centers, vocational training projects, master degree/MPhil, PhD level special education departments at </a:t>
            </a:r>
            <a:r>
              <a:rPr lang="en-US" dirty="0" err="1" smtClean="0"/>
              <a:t>Allama</a:t>
            </a:r>
            <a:r>
              <a:rPr lang="en-US" dirty="0" smtClean="0"/>
              <a:t> Iqbal Open University, University of Punjab and Karachi university.</a:t>
            </a:r>
          </a:p>
          <a:p>
            <a:pPr algn="just"/>
            <a:r>
              <a:rPr lang="en-US" dirty="0" smtClean="0"/>
              <a:t>To meet the emerging needs of human resource development, establishment of a National Institute of Special Education (NISE) was a historical achievement. </a:t>
            </a:r>
          </a:p>
          <a:p>
            <a:pPr algn="just"/>
            <a:r>
              <a:rPr lang="en-US" dirty="0" smtClean="0"/>
              <a:t>The ministry of social welfare And Special Education is responsible for the formulation of policies, plans, procedure and implementation of disability related interventions and initiatives. </a:t>
            </a:r>
            <a:endParaRPr lang="en-US" dirty="0"/>
          </a:p>
        </p:txBody>
      </p:sp>
    </p:spTree>
    <p:extLst>
      <p:ext uri="{BB962C8B-B14F-4D97-AF65-F5344CB8AC3E}">
        <p14:creationId xmlns:p14="http://schemas.microsoft.com/office/powerpoint/2010/main" val="19052925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r>
              <a:rPr lang="en-US" b="1" dirty="0" smtClean="0">
                <a:solidFill>
                  <a:srgbClr val="FF0000"/>
                </a:solidFill>
              </a:rPr>
              <a:t>Number </a:t>
            </a:r>
            <a:r>
              <a:rPr lang="en-US" b="1" dirty="0">
                <a:solidFill>
                  <a:srgbClr val="FF0000"/>
                </a:solidFill>
              </a:rPr>
              <a:t>of special </a:t>
            </a:r>
            <a:r>
              <a:rPr lang="en-US" b="1" dirty="0" smtClean="0">
                <a:solidFill>
                  <a:srgbClr val="FF0000"/>
                </a:solidFill>
              </a:rPr>
              <a:t>education </a:t>
            </a:r>
            <a:r>
              <a:rPr lang="en-US" b="1" dirty="0">
                <a:solidFill>
                  <a:srgbClr val="FF0000"/>
                </a:solidFill>
              </a:rPr>
              <a:t>institutions </a:t>
            </a:r>
            <a:r>
              <a:rPr lang="en-US" dirty="0"/>
              <a:t>are </a:t>
            </a:r>
            <a:r>
              <a:rPr lang="en-US" dirty="0" smtClean="0"/>
              <a:t>functioning </a:t>
            </a:r>
            <a:r>
              <a:rPr lang="en-US" dirty="0"/>
              <a:t>under the control of the </a:t>
            </a:r>
            <a:r>
              <a:rPr lang="en-US" b="1" dirty="0">
                <a:solidFill>
                  <a:srgbClr val="FF0000"/>
                </a:solidFill>
              </a:rPr>
              <a:t>provincial governments </a:t>
            </a:r>
            <a:r>
              <a:rPr lang="en-US" dirty="0"/>
              <a:t>for the </a:t>
            </a:r>
            <a:r>
              <a:rPr lang="en-US" dirty="0" smtClean="0"/>
              <a:t>children </a:t>
            </a:r>
            <a:r>
              <a:rPr lang="en-US" dirty="0"/>
              <a:t>having different disabilities. </a:t>
            </a:r>
          </a:p>
          <a:p>
            <a:pPr algn="just"/>
            <a:r>
              <a:rPr lang="en-US" dirty="0"/>
              <a:t>Recently, the special education institutions run by the </a:t>
            </a:r>
            <a:r>
              <a:rPr lang="en-US" dirty="0" smtClean="0"/>
              <a:t>federal </a:t>
            </a:r>
            <a:r>
              <a:rPr lang="en-US" dirty="0"/>
              <a:t>government are devolved to the respective </a:t>
            </a:r>
            <a:r>
              <a:rPr lang="en-US" dirty="0" smtClean="0"/>
              <a:t>provincial </a:t>
            </a:r>
            <a:r>
              <a:rPr lang="en-US" dirty="0"/>
              <a:t>governments in the consequences of the implementation </a:t>
            </a:r>
            <a:r>
              <a:rPr lang="en-US" dirty="0" smtClean="0"/>
              <a:t>of </a:t>
            </a:r>
            <a:r>
              <a:rPr lang="en-US" b="1" dirty="0" smtClean="0">
                <a:solidFill>
                  <a:srgbClr val="FF0000"/>
                </a:solidFill>
              </a:rPr>
              <a:t>18th amendment </a:t>
            </a:r>
            <a:r>
              <a:rPr lang="en-US" b="1" dirty="0">
                <a:solidFill>
                  <a:srgbClr val="FF0000"/>
                </a:solidFill>
              </a:rPr>
              <a:t>in </a:t>
            </a:r>
            <a:r>
              <a:rPr lang="en-US" dirty="0"/>
              <a:t>the Constitution </a:t>
            </a:r>
            <a:r>
              <a:rPr lang="en-US" dirty="0" smtClean="0"/>
              <a:t>of </a:t>
            </a:r>
            <a:r>
              <a:rPr lang="en-US" dirty="0"/>
              <a:t>the Islamic Republic of Pakistan. </a:t>
            </a:r>
          </a:p>
          <a:p>
            <a:endParaRPr lang="en-US" dirty="0"/>
          </a:p>
        </p:txBody>
      </p:sp>
    </p:spTree>
    <p:extLst>
      <p:ext uri="{BB962C8B-B14F-4D97-AF65-F5344CB8AC3E}">
        <p14:creationId xmlns:p14="http://schemas.microsoft.com/office/powerpoint/2010/main" val="2405850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a:t>After </a:t>
            </a:r>
            <a:r>
              <a:rPr lang="en-US" dirty="0" smtClean="0"/>
              <a:t>independence</a:t>
            </a:r>
            <a:r>
              <a:rPr lang="en-US" dirty="0"/>
              <a:t>, </a:t>
            </a:r>
            <a:r>
              <a:rPr lang="en-US" b="1" dirty="0">
                <a:solidFill>
                  <a:srgbClr val="FF0000"/>
                </a:solidFill>
              </a:rPr>
              <a:t>Pakistan had to face some serious </a:t>
            </a:r>
            <a:r>
              <a:rPr lang="en-US" b="1" dirty="0" smtClean="0">
                <a:solidFill>
                  <a:srgbClr val="FF0000"/>
                </a:solidFill>
              </a:rPr>
              <a:t>challenges </a:t>
            </a:r>
            <a:r>
              <a:rPr lang="en-US" dirty="0" smtClean="0"/>
              <a:t>due </a:t>
            </a:r>
            <a:r>
              <a:rPr lang="en-US" dirty="0"/>
              <a:t>to which no proper emphasis was given to </a:t>
            </a:r>
            <a:r>
              <a:rPr lang="en-US" dirty="0" smtClean="0"/>
              <a:t>special </a:t>
            </a:r>
            <a:r>
              <a:rPr lang="en-US" dirty="0"/>
              <a:t>education and even education</a:t>
            </a:r>
            <a:r>
              <a:rPr lang="en-US" dirty="0" smtClean="0"/>
              <a:t>.</a:t>
            </a:r>
          </a:p>
          <a:p>
            <a:pPr algn="just"/>
            <a:r>
              <a:rPr lang="en-US" dirty="0" smtClean="0"/>
              <a:t>The </a:t>
            </a:r>
            <a:r>
              <a:rPr lang="en-US" dirty="0"/>
              <a:t>programme could not be fully implemented due to </a:t>
            </a:r>
            <a:r>
              <a:rPr lang="en-US" b="1" dirty="0">
                <a:solidFill>
                  <a:srgbClr val="FF0000"/>
                </a:solidFill>
              </a:rPr>
              <a:t>lack of administrative support, funds, trained personnel’s, etc. </a:t>
            </a:r>
          </a:p>
          <a:p>
            <a:pPr algn="just"/>
            <a:endParaRPr lang="en-US" dirty="0"/>
          </a:p>
          <a:p>
            <a:endParaRPr lang="en-US" dirty="0"/>
          </a:p>
        </p:txBody>
      </p:sp>
    </p:spTree>
    <p:extLst>
      <p:ext uri="{BB962C8B-B14F-4D97-AF65-F5344CB8AC3E}">
        <p14:creationId xmlns:p14="http://schemas.microsoft.com/office/powerpoint/2010/main" val="959822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b="1" dirty="0" smtClean="0">
                <a:solidFill>
                  <a:srgbClr val="FF0000"/>
                </a:solidFill>
              </a:rPr>
              <a:t>Though The </a:t>
            </a:r>
            <a:r>
              <a:rPr lang="en-US" b="1" dirty="0">
                <a:solidFill>
                  <a:srgbClr val="FF0000"/>
                </a:solidFill>
              </a:rPr>
              <a:t>Government of Pakistan </a:t>
            </a:r>
            <a:r>
              <a:rPr lang="en-US" dirty="0"/>
              <a:t>recognizes its responsibility to </a:t>
            </a:r>
            <a:r>
              <a:rPr lang="en-US" dirty="0" smtClean="0"/>
              <a:t>educate </a:t>
            </a:r>
            <a:r>
              <a:rPr lang="en-US" dirty="0"/>
              <a:t>the </a:t>
            </a:r>
            <a:r>
              <a:rPr lang="en-US" dirty="0" smtClean="0"/>
              <a:t>handicapped citizens first </a:t>
            </a:r>
            <a:r>
              <a:rPr lang="en-US" dirty="0"/>
              <a:t>time in </a:t>
            </a:r>
            <a:r>
              <a:rPr lang="en-US" dirty="0" smtClean="0"/>
              <a:t>the </a:t>
            </a:r>
            <a:r>
              <a:rPr lang="en-US" b="1" dirty="0">
                <a:solidFill>
                  <a:srgbClr val="FF0000"/>
                </a:solidFill>
              </a:rPr>
              <a:t>report of Commission on </a:t>
            </a:r>
            <a:r>
              <a:rPr lang="en-US" b="1" dirty="0" smtClean="0">
                <a:solidFill>
                  <a:srgbClr val="FF0000"/>
                </a:solidFill>
              </a:rPr>
              <a:t>National Education, 1959</a:t>
            </a:r>
            <a:r>
              <a:rPr lang="en-US" dirty="0" smtClean="0"/>
              <a:t>. </a:t>
            </a:r>
          </a:p>
          <a:p>
            <a:endParaRPr lang="en-US" dirty="0"/>
          </a:p>
        </p:txBody>
      </p:sp>
    </p:spTree>
    <p:extLst>
      <p:ext uri="{BB962C8B-B14F-4D97-AF65-F5344CB8AC3E}">
        <p14:creationId xmlns:p14="http://schemas.microsoft.com/office/powerpoint/2010/main" val="1442440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592763"/>
          </a:xfrm>
        </p:spPr>
        <p:txBody>
          <a:bodyPr>
            <a:normAutofit lnSpcReduction="10000"/>
          </a:bodyPr>
          <a:lstStyle/>
          <a:p>
            <a:r>
              <a:rPr lang="en-US" b="1" dirty="0">
                <a:solidFill>
                  <a:srgbClr val="FF0000"/>
                </a:solidFill>
              </a:rPr>
              <a:t>Report of the Commission on National Education (1959</a:t>
            </a:r>
            <a:r>
              <a:rPr lang="en-US" b="1" dirty="0" smtClean="0">
                <a:solidFill>
                  <a:srgbClr val="FF0000"/>
                </a:solidFill>
              </a:rPr>
              <a:t>):</a:t>
            </a:r>
            <a:r>
              <a:rPr lang="en-US" dirty="0" smtClean="0">
                <a:solidFill>
                  <a:srgbClr val="FF0000"/>
                </a:solidFill>
              </a:rPr>
              <a:t> </a:t>
            </a:r>
            <a:endParaRPr lang="en-US" dirty="0">
              <a:solidFill>
                <a:srgbClr val="FF0000"/>
              </a:solidFill>
            </a:endParaRPr>
          </a:p>
          <a:p>
            <a:pPr marL="0" indent="0" algn="just">
              <a:buNone/>
            </a:pPr>
            <a:r>
              <a:rPr lang="en-US" dirty="0"/>
              <a:t>This Commission on National Education was appointed by a </a:t>
            </a:r>
            <a:r>
              <a:rPr lang="en-US" dirty="0" smtClean="0"/>
              <a:t>resolution </a:t>
            </a:r>
            <a:r>
              <a:rPr lang="en-US" dirty="0"/>
              <a:t>adopted by the Government of </a:t>
            </a:r>
            <a:r>
              <a:rPr lang="en-US" dirty="0" smtClean="0"/>
              <a:t>Pakistan </a:t>
            </a:r>
            <a:r>
              <a:rPr lang="en-US" dirty="0"/>
              <a:t>on December 30, 1958. It comprised of 10 prominent </a:t>
            </a:r>
            <a:r>
              <a:rPr lang="en-US" dirty="0" smtClean="0"/>
              <a:t>educationists / </a:t>
            </a:r>
            <a:r>
              <a:rPr lang="en-US" dirty="0"/>
              <a:t>experts from various </a:t>
            </a:r>
            <a:r>
              <a:rPr lang="en-US" dirty="0" smtClean="0"/>
              <a:t>departments </a:t>
            </a:r>
            <a:r>
              <a:rPr lang="en-US" dirty="0"/>
              <a:t>related to education. The President of Pakistan </a:t>
            </a:r>
            <a:r>
              <a:rPr lang="en-US" dirty="0" smtClean="0"/>
              <a:t>inaugurated the </a:t>
            </a:r>
            <a:r>
              <a:rPr lang="en-US" dirty="0"/>
              <a:t>commission. The commission </a:t>
            </a:r>
            <a:r>
              <a:rPr lang="en-US" dirty="0" smtClean="0"/>
              <a:t>started </a:t>
            </a:r>
            <a:r>
              <a:rPr lang="en-US" dirty="0"/>
              <a:t>its function </a:t>
            </a:r>
            <a:r>
              <a:rPr lang="en-US" dirty="0" smtClean="0"/>
              <a:t>on </a:t>
            </a:r>
            <a:r>
              <a:rPr lang="en-US" dirty="0"/>
              <a:t>January 15, 1959 and </a:t>
            </a:r>
            <a:r>
              <a:rPr lang="en-US" dirty="0" smtClean="0"/>
              <a:t>presented </a:t>
            </a:r>
            <a:r>
              <a:rPr lang="en-US" dirty="0"/>
              <a:t>its report to President on </a:t>
            </a:r>
            <a:r>
              <a:rPr lang="en-US" dirty="0" smtClean="0"/>
              <a:t>August </a:t>
            </a:r>
            <a:r>
              <a:rPr lang="en-US" dirty="0"/>
              <a:t>26, 1959. </a:t>
            </a:r>
          </a:p>
        </p:txBody>
      </p:sp>
    </p:spTree>
    <p:extLst>
      <p:ext uri="{BB962C8B-B14F-4D97-AF65-F5344CB8AC3E}">
        <p14:creationId xmlns:p14="http://schemas.microsoft.com/office/powerpoint/2010/main" val="1431239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85000" lnSpcReduction="10000"/>
          </a:bodyPr>
          <a:lstStyle/>
          <a:p>
            <a:pPr algn="just"/>
            <a:r>
              <a:rPr lang="en-US" dirty="0" smtClean="0"/>
              <a:t>The main points of the Commission were, </a:t>
            </a:r>
          </a:p>
          <a:p>
            <a:pPr lvl="1" algn="just"/>
            <a:r>
              <a:rPr lang="en-US" dirty="0" smtClean="0"/>
              <a:t>The </a:t>
            </a:r>
            <a:r>
              <a:rPr lang="en-US" b="1" dirty="0" smtClean="0">
                <a:solidFill>
                  <a:srgbClr val="FF0000"/>
                </a:solidFill>
              </a:rPr>
              <a:t>contribution by the Professionals </a:t>
            </a:r>
            <a:r>
              <a:rPr lang="en-US" b="1" dirty="0">
                <a:solidFill>
                  <a:srgbClr val="FF0000"/>
                </a:solidFill>
              </a:rPr>
              <a:t>such as </a:t>
            </a:r>
            <a:r>
              <a:rPr lang="en-US" b="1" dirty="0" smtClean="0">
                <a:solidFill>
                  <a:srgbClr val="FF0000"/>
                </a:solidFill>
              </a:rPr>
              <a:t>the </a:t>
            </a:r>
            <a:r>
              <a:rPr lang="en-US" b="1" dirty="0">
                <a:solidFill>
                  <a:srgbClr val="FF0000"/>
                </a:solidFill>
              </a:rPr>
              <a:t>doctor, psychologist, physiotherapist, </a:t>
            </a:r>
            <a:r>
              <a:rPr lang="en-US" dirty="0" smtClean="0"/>
              <a:t>etc.</a:t>
            </a:r>
          </a:p>
          <a:p>
            <a:pPr lvl="1" algn="just"/>
            <a:r>
              <a:rPr lang="en-US" dirty="0" smtClean="0"/>
              <a:t>The </a:t>
            </a:r>
            <a:r>
              <a:rPr lang="en-US" b="1" dirty="0">
                <a:solidFill>
                  <a:srgbClr val="00B050"/>
                </a:solidFill>
              </a:rPr>
              <a:t>general education should be </a:t>
            </a:r>
            <a:r>
              <a:rPr lang="en-US" b="1" dirty="0" smtClean="0">
                <a:solidFill>
                  <a:srgbClr val="00B050"/>
                </a:solidFill>
              </a:rPr>
              <a:t>combined </a:t>
            </a:r>
            <a:r>
              <a:rPr lang="en-US" b="1" dirty="0">
                <a:solidFill>
                  <a:srgbClr val="00B050"/>
                </a:solidFill>
              </a:rPr>
              <a:t>with vocational </a:t>
            </a:r>
            <a:r>
              <a:rPr lang="en-US" b="1" dirty="0" smtClean="0">
                <a:solidFill>
                  <a:srgbClr val="00B050"/>
                </a:solidFill>
              </a:rPr>
              <a:t>education</a:t>
            </a:r>
          </a:p>
          <a:p>
            <a:pPr lvl="1" algn="just"/>
            <a:r>
              <a:rPr lang="en-US" dirty="0" smtClean="0"/>
              <a:t>It was </a:t>
            </a:r>
            <a:r>
              <a:rPr lang="en-US" b="1" dirty="0">
                <a:solidFill>
                  <a:srgbClr val="FF0000"/>
                </a:solidFill>
              </a:rPr>
              <a:t>suggested to mobilize the </a:t>
            </a:r>
            <a:r>
              <a:rPr lang="en-US" b="1" dirty="0" smtClean="0">
                <a:solidFill>
                  <a:srgbClr val="FF0000"/>
                </a:solidFill>
              </a:rPr>
              <a:t>community </a:t>
            </a:r>
            <a:r>
              <a:rPr lang="en-US" b="1" dirty="0">
                <a:solidFill>
                  <a:srgbClr val="FF0000"/>
                </a:solidFill>
              </a:rPr>
              <a:t>to accept its responsibility </a:t>
            </a:r>
            <a:r>
              <a:rPr lang="en-US" dirty="0"/>
              <a:t>for the education of the </a:t>
            </a:r>
            <a:r>
              <a:rPr lang="en-US" dirty="0" smtClean="0"/>
              <a:t>handicapped</a:t>
            </a:r>
          </a:p>
          <a:p>
            <a:pPr lvl="1" algn="just"/>
            <a:r>
              <a:rPr lang="en-US" dirty="0"/>
              <a:t>it was recommended to </a:t>
            </a:r>
            <a:r>
              <a:rPr lang="en-US" b="1" dirty="0">
                <a:solidFill>
                  <a:srgbClr val="00B050"/>
                </a:solidFill>
              </a:rPr>
              <a:t>benefit from </a:t>
            </a:r>
            <a:r>
              <a:rPr lang="en-US" b="1" dirty="0" smtClean="0">
                <a:solidFill>
                  <a:srgbClr val="00B050"/>
                </a:solidFill>
              </a:rPr>
              <a:t>more personal </a:t>
            </a:r>
            <a:r>
              <a:rPr lang="en-US" b="1" dirty="0">
                <a:solidFill>
                  <a:srgbClr val="00B050"/>
                </a:solidFill>
              </a:rPr>
              <a:t>medical and educational services </a:t>
            </a:r>
            <a:r>
              <a:rPr lang="en-US" dirty="0"/>
              <a:t>of </a:t>
            </a:r>
            <a:r>
              <a:rPr lang="en-US" dirty="0" smtClean="0"/>
              <a:t>private philanthropic organizations. </a:t>
            </a:r>
          </a:p>
          <a:p>
            <a:pPr lvl="1" algn="just"/>
            <a:r>
              <a:rPr lang="en-US" dirty="0" smtClean="0"/>
              <a:t>there </a:t>
            </a:r>
            <a:r>
              <a:rPr lang="en-US" dirty="0"/>
              <a:t>should be a partnership between the </a:t>
            </a:r>
            <a:r>
              <a:rPr lang="en-US" b="1" dirty="0" smtClean="0">
                <a:solidFill>
                  <a:srgbClr val="00B050"/>
                </a:solidFill>
              </a:rPr>
              <a:t>Government and </a:t>
            </a:r>
            <a:r>
              <a:rPr lang="en-US" b="1" dirty="0">
                <a:solidFill>
                  <a:srgbClr val="00B050"/>
                </a:solidFill>
              </a:rPr>
              <a:t>representatives of </a:t>
            </a:r>
            <a:r>
              <a:rPr lang="en-US" b="1" dirty="0" smtClean="0">
                <a:solidFill>
                  <a:srgbClr val="00B050"/>
                </a:solidFill>
              </a:rPr>
              <a:t> social </a:t>
            </a:r>
            <a:r>
              <a:rPr lang="en-US" b="1" dirty="0">
                <a:solidFill>
                  <a:srgbClr val="00B050"/>
                </a:solidFill>
              </a:rPr>
              <a:t>organizations, to set up agencies specifically for </a:t>
            </a:r>
            <a:r>
              <a:rPr lang="en-US" b="1" dirty="0" smtClean="0">
                <a:solidFill>
                  <a:srgbClr val="00B050"/>
                </a:solidFill>
              </a:rPr>
              <a:t>the </a:t>
            </a:r>
            <a:r>
              <a:rPr lang="en-US" dirty="0" smtClean="0"/>
              <a:t>care </a:t>
            </a:r>
            <a:r>
              <a:rPr lang="en-US" dirty="0"/>
              <a:t>of the several types of </a:t>
            </a:r>
            <a:r>
              <a:rPr lang="en-US" dirty="0" smtClean="0"/>
              <a:t>handicapped </a:t>
            </a:r>
            <a:r>
              <a:rPr lang="en-US" dirty="0"/>
              <a:t>persons. </a:t>
            </a:r>
          </a:p>
          <a:p>
            <a:pPr lvl="1"/>
            <a:r>
              <a:rPr lang="en-US" dirty="0" smtClean="0"/>
              <a:t>Highly </a:t>
            </a:r>
            <a:r>
              <a:rPr lang="en-US" b="1" dirty="0">
                <a:solidFill>
                  <a:srgbClr val="00B050"/>
                </a:solidFill>
              </a:rPr>
              <a:t>specialized </a:t>
            </a:r>
            <a:r>
              <a:rPr lang="en-US" b="1" dirty="0" smtClean="0">
                <a:solidFill>
                  <a:srgbClr val="00B050"/>
                </a:solidFill>
              </a:rPr>
              <a:t>training </a:t>
            </a:r>
            <a:r>
              <a:rPr lang="en-US" b="1" dirty="0">
                <a:solidFill>
                  <a:srgbClr val="00B050"/>
                </a:solidFill>
              </a:rPr>
              <a:t>of teachers</a:t>
            </a:r>
          </a:p>
          <a:p>
            <a:pPr lvl="1" algn="just"/>
            <a:endParaRPr lang="en-US" dirty="0"/>
          </a:p>
        </p:txBody>
      </p:sp>
    </p:spTree>
    <p:extLst>
      <p:ext uri="{BB962C8B-B14F-4D97-AF65-F5344CB8AC3E}">
        <p14:creationId xmlns:p14="http://schemas.microsoft.com/office/powerpoint/2010/main" val="32072861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a:t>But the proposal to provide education for these children was not made </a:t>
            </a:r>
            <a:r>
              <a:rPr lang="en-US" b="1" dirty="0">
                <a:solidFill>
                  <a:srgbClr val="FF0000"/>
                </a:solidFill>
              </a:rPr>
              <a:t>until the Education Policy 1972-1980</a:t>
            </a:r>
            <a:r>
              <a:rPr lang="en-US" dirty="0"/>
              <a:t>, and </a:t>
            </a:r>
            <a:r>
              <a:rPr lang="en-US" b="1" dirty="0">
                <a:solidFill>
                  <a:srgbClr val="FF0000"/>
                </a:solidFill>
              </a:rPr>
              <a:t>in the Fifth Five Year Plan (Pakistan Planning Commission, 1978). </a:t>
            </a:r>
          </a:p>
        </p:txBody>
      </p:sp>
    </p:spTree>
    <p:extLst>
      <p:ext uri="{BB962C8B-B14F-4D97-AF65-F5344CB8AC3E}">
        <p14:creationId xmlns:p14="http://schemas.microsoft.com/office/powerpoint/2010/main" val="3619466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b="1" dirty="0">
                <a:solidFill>
                  <a:srgbClr val="00B050"/>
                </a:solidFill>
              </a:rPr>
              <a:t>The National Education Policy and Implementation Programme (1979</a:t>
            </a:r>
            <a:r>
              <a:rPr lang="en-US" b="1" dirty="0" smtClean="0">
                <a:solidFill>
                  <a:srgbClr val="00B050"/>
                </a:solidFill>
              </a:rPr>
              <a:t>):</a:t>
            </a:r>
          </a:p>
          <a:p>
            <a:pPr algn="just"/>
            <a:r>
              <a:rPr lang="en-US" dirty="0"/>
              <a:t>This policy was announced in 1979. In its foreword, the main purpose of </a:t>
            </a:r>
            <a:r>
              <a:rPr lang="en-US" dirty="0" smtClean="0"/>
              <a:t>the </a:t>
            </a:r>
            <a:r>
              <a:rPr lang="en-US" b="1" dirty="0" smtClean="0">
                <a:solidFill>
                  <a:srgbClr val="00B050"/>
                </a:solidFill>
              </a:rPr>
              <a:t>new </a:t>
            </a:r>
            <a:r>
              <a:rPr lang="en-US" b="1" dirty="0">
                <a:solidFill>
                  <a:srgbClr val="00B050"/>
                </a:solidFill>
              </a:rPr>
              <a:t>policy </a:t>
            </a:r>
            <a:r>
              <a:rPr lang="en-US" dirty="0"/>
              <a:t>was declared to </a:t>
            </a:r>
            <a:r>
              <a:rPr lang="en-US" dirty="0" smtClean="0"/>
              <a:t>recommend new </a:t>
            </a:r>
            <a:r>
              <a:rPr lang="en-US" dirty="0"/>
              <a:t>effort for </a:t>
            </a:r>
            <a:r>
              <a:rPr lang="en-US" b="1" dirty="0">
                <a:solidFill>
                  <a:srgbClr val="00B050"/>
                </a:solidFill>
              </a:rPr>
              <a:t>reconstruction of education in the </a:t>
            </a:r>
            <a:r>
              <a:rPr lang="en-US" b="1" dirty="0" smtClean="0">
                <a:solidFill>
                  <a:srgbClr val="00B050"/>
                </a:solidFill>
              </a:rPr>
              <a:t>country</a:t>
            </a:r>
            <a:r>
              <a:rPr lang="en-US" dirty="0"/>
              <a:t>.</a:t>
            </a:r>
          </a:p>
          <a:p>
            <a:endParaRPr lang="en-US" dirty="0"/>
          </a:p>
        </p:txBody>
      </p:sp>
    </p:spTree>
    <p:extLst>
      <p:ext uri="{BB962C8B-B14F-4D97-AF65-F5344CB8AC3E}">
        <p14:creationId xmlns:p14="http://schemas.microsoft.com/office/powerpoint/2010/main" val="1678270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Policy </a:t>
            </a:r>
            <a:r>
              <a:rPr lang="en-US" b="1" dirty="0" smtClean="0"/>
              <a:t>Statement:</a:t>
            </a:r>
            <a:r>
              <a:rPr lang="en-US" dirty="0" smtClean="0"/>
              <a:t> </a:t>
            </a:r>
            <a:endParaRPr lang="en-US" dirty="0"/>
          </a:p>
          <a:p>
            <a:pPr lvl="1" algn="just"/>
            <a:r>
              <a:rPr lang="en-US" dirty="0"/>
              <a:t>In the policy statement, </a:t>
            </a:r>
            <a:r>
              <a:rPr lang="en-US" b="1" dirty="0">
                <a:solidFill>
                  <a:srgbClr val="00B050"/>
                </a:solidFill>
              </a:rPr>
              <a:t>education, treatment, institutional </a:t>
            </a:r>
            <a:r>
              <a:rPr lang="en-US" b="1" dirty="0" smtClean="0">
                <a:solidFill>
                  <a:srgbClr val="00B050"/>
                </a:solidFill>
              </a:rPr>
              <a:t>care </a:t>
            </a:r>
            <a:r>
              <a:rPr lang="en-US" b="1" dirty="0">
                <a:solidFill>
                  <a:srgbClr val="00B050"/>
                </a:solidFill>
              </a:rPr>
              <a:t>and rehabilitation of the handicapped </a:t>
            </a:r>
            <a:r>
              <a:rPr lang="en-US" dirty="0"/>
              <a:t>was </a:t>
            </a:r>
            <a:r>
              <a:rPr lang="en-US" dirty="0" smtClean="0"/>
              <a:t>stated </a:t>
            </a:r>
            <a:r>
              <a:rPr lang="en-US" dirty="0"/>
              <a:t>important moral and religious obligations as a nation. </a:t>
            </a:r>
            <a:endParaRPr lang="en-US" dirty="0" smtClean="0"/>
          </a:p>
          <a:p>
            <a:pPr lvl="1" algn="just"/>
            <a:r>
              <a:rPr lang="en-US" dirty="0" smtClean="0"/>
              <a:t>According </a:t>
            </a:r>
            <a:r>
              <a:rPr lang="en-US" dirty="0"/>
              <a:t>to the policy, the handicapped </a:t>
            </a:r>
            <a:r>
              <a:rPr lang="en-US" dirty="0" smtClean="0"/>
              <a:t>citizen </a:t>
            </a:r>
            <a:r>
              <a:rPr lang="en-US" dirty="0"/>
              <a:t>should be so rehabilitated </a:t>
            </a:r>
            <a:r>
              <a:rPr lang="en-US" b="1" dirty="0">
                <a:solidFill>
                  <a:srgbClr val="00B050"/>
                </a:solidFill>
              </a:rPr>
              <a:t>as to enable them to enter the main </a:t>
            </a:r>
            <a:r>
              <a:rPr lang="en-US" b="1" dirty="0" smtClean="0">
                <a:solidFill>
                  <a:srgbClr val="00B050"/>
                </a:solidFill>
              </a:rPr>
              <a:t>stream </a:t>
            </a:r>
            <a:r>
              <a:rPr lang="en-US" b="1" dirty="0">
                <a:solidFill>
                  <a:srgbClr val="00B050"/>
                </a:solidFill>
              </a:rPr>
              <a:t>of national life. </a:t>
            </a:r>
          </a:p>
          <a:p>
            <a:endParaRPr lang="en-US" dirty="0"/>
          </a:p>
        </p:txBody>
      </p:sp>
    </p:spTree>
    <p:extLst>
      <p:ext uri="{BB962C8B-B14F-4D97-AF65-F5344CB8AC3E}">
        <p14:creationId xmlns:p14="http://schemas.microsoft.com/office/powerpoint/2010/main" val="7449011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393</TotalTime>
  <Words>1447</Words>
  <Application>Microsoft Office PowerPoint</Application>
  <PresentationFormat>On-screen Show (4:3)</PresentationFormat>
  <Paragraphs>82</Paragraphs>
  <Slides>24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Calibri</vt:lpstr>
      <vt:lpstr>Office Theme</vt:lpstr>
      <vt:lpstr>Special Education in Pakistan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Conclusion: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 Faiq Shah</dc:creator>
  <cp:lastModifiedBy>T540p</cp:lastModifiedBy>
  <cp:revision>315</cp:revision>
  <dcterms:created xsi:type="dcterms:W3CDTF">2006-08-16T00:00:00Z</dcterms:created>
  <dcterms:modified xsi:type="dcterms:W3CDTF">2018-05-09T04:48:37Z</dcterms:modified>
</cp:coreProperties>
</file>